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9"/>
  </p:notesMasterIdLst>
  <p:sldIdLst>
    <p:sldId id="256" r:id="rId2"/>
    <p:sldId id="257" r:id="rId3"/>
    <p:sldId id="258" r:id="rId4"/>
    <p:sldId id="259" r:id="rId5"/>
    <p:sldId id="260" r:id="rId6"/>
    <p:sldId id="275" r:id="rId7"/>
    <p:sldId id="285" r:id="rId8"/>
    <p:sldId id="261" r:id="rId9"/>
    <p:sldId id="262" r:id="rId10"/>
    <p:sldId id="263" r:id="rId11"/>
    <p:sldId id="264" r:id="rId12"/>
    <p:sldId id="265" r:id="rId13"/>
    <p:sldId id="266" r:id="rId14"/>
    <p:sldId id="267" r:id="rId15"/>
    <p:sldId id="269" r:id="rId16"/>
    <p:sldId id="276" r:id="rId17"/>
    <p:sldId id="277" r:id="rId18"/>
    <p:sldId id="278" r:id="rId19"/>
    <p:sldId id="279" r:id="rId20"/>
    <p:sldId id="270" r:id="rId21"/>
    <p:sldId id="280" r:id="rId22"/>
    <p:sldId id="281" r:id="rId23"/>
    <p:sldId id="283" r:id="rId24"/>
    <p:sldId id="271" r:id="rId25"/>
    <p:sldId id="272" r:id="rId26"/>
    <p:sldId id="273" r:id="rId27"/>
    <p:sldId id="274" r:id="rId28"/>
  </p:sldIdLst>
  <p:sldSz cx="12192000" cy="6858000"/>
  <p:notesSz cx="6858000" cy="9144000"/>
  <p:defaultTextStyle>
    <a:defPPr>
      <a:defRPr lang="en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39490"/>
    <p:restoredTop sz="86433"/>
  </p:normalViewPr>
  <p:slideViewPr>
    <p:cSldViewPr snapToGrid="0">
      <p:cViewPr varScale="1">
        <p:scale>
          <a:sx n="91" d="100"/>
          <a:sy n="91" d="100"/>
        </p:scale>
        <p:origin x="192" y="216"/>
      </p:cViewPr>
      <p:guideLst/>
    </p:cSldViewPr>
  </p:slideViewPr>
  <p:outlineViewPr>
    <p:cViewPr>
      <p:scale>
        <a:sx n="33" d="100"/>
        <a:sy n="33" d="100"/>
      </p:scale>
      <p:origin x="0" y="-836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DE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8018769-18C1-3A40-AA91-DCF9D598BAF0}" type="datetimeFigureOut">
              <a:rPr lang="en-DE" smtClean="0"/>
              <a:t>05.12.22</a:t>
            </a:fld>
            <a:endParaRPr lang="en-DE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DE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F741D69-1BE5-AD48-A666-FC24587AAC0C}" type="slidenum">
              <a:rPr lang="en-DE" smtClean="0"/>
              <a:t>‹#›</a:t>
            </a:fld>
            <a:endParaRPr lang="en-DE"/>
          </a:p>
        </p:txBody>
      </p:sp>
    </p:spTree>
    <p:extLst>
      <p:ext uri="{BB962C8B-B14F-4D97-AF65-F5344CB8AC3E}">
        <p14:creationId xmlns:p14="http://schemas.microsoft.com/office/powerpoint/2010/main" val="254294012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DE" dirty="0"/>
              <a:t>Herzlich</a:t>
            </a:r>
            <a:r>
              <a:rPr lang="en-DE" baseline="0" dirty="0"/>
              <a:t> Wilkommen und cool dass ihr da seid, ich bin..</a:t>
            </a:r>
          </a:p>
          <a:p>
            <a:r>
              <a:rPr lang="en-DE" baseline="0" dirty="0"/>
              <a:t>Wer sich bereits mit dem Thema beschäftigt hat, kennt diese Grafik evtl, wer nicht ist auch nicht schlimm, ich erkläre das ohne Benötigtes Vorwissen.</a:t>
            </a:r>
          </a:p>
          <a:p>
            <a:r>
              <a:rPr lang="en-DE" baseline="0" dirty="0"/>
              <a:t>Worum geht es bei TDD? Wir fangen oben an, schreiben einen fehlschagenden Test, machen dass es funktioniert, machen dass es schön aussieht und dann geht’s wieder von vorne los. </a:t>
            </a:r>
          </a:p>
          <a:p>
            <a:r>
              <a:rPr lang="en-DE" baseline="0" dirty="0"/>
              <a:t>Klingt cool oder? Gibt wahrscheinlich aber ein paar Fragen, und ich hoffe dass ich die während dieser Präsentation lösen kann. </a:t>
            </a:r>
          </a:p>
          <a:p>
            <a:r>
              <a:rPr lang="en-DE" baseline="0" dirty="0"/>
              <a:t>Wenn ihr fragen habt, meldet euch, ich nehme euch dran sobald ich fertig mit der Folie bin.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F741D69-1BE5-AD48-A666-FC24587AAC0C}" type="slidenum">
              <a:rPr lang="en-DE" smtClean="0"/>
              <a:t>1</a:t>
            </a:fld>
            <a:endParaRPr lang="en-DE"/>
          </a:p>
        </p:txBody>
      </p:sp>
    </p:spTree>
    <p:extLst>
      <p:ext uri="{BB962C8B-B14F-4D97-AF65-F5344CB8AC3E}">
        <p14:creationId xmlns:p14="http://schemas.microsoft.com/office/powerpoint/2010/main" val="211468645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DE" dirty="0"/>
              <a:t>Explain London without Mocks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F741D69-1BE5-AD48-A666-FC24587AAC0C}" type="slidenum">
              <a:rPr lang="en-DE" smtClean="0"/>
              <a:t>10</a:t>
            </a:fld>
            <a:endParaRPr lang="en-DE"/>
          </a:p>
        </p:txBody>
      </p:sp>
    </p:spTree>
    <p:extLst>
      <p:ext uri="{BB962C8B-B14F-4D97-AF65-F5344CB8AC3E}">
        <p14:creationId xmlns:p14="http://schemas.microsoft.com/office/powerpoint/2010/main" val="108600328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DE" dirty="0"/>
              <a:t>Motivation to 1</a:t>
            </a:r>
          </a:p>
          <a:p>
            <a:r>
              <a:rPr lang="en-DE" dirty="0"/>
              <a:t>Explain user story prio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F741D69-1BE5-AD48-A666-FC24587AAC0C}" type="slidenum">
              <a:rPr lang="en-DE" smtClean="0"/>
              <a:t>11</a:t>
            </a:fld>
            <a:endParaRPr lang="en-DE"/>
          </a:p>
        </p:txBody>
      </p:sp>
    </p:spTree>
    <p:extLst>
      <p:ext uri="{BB962C8B-B14F-4D97-AF65-F5344CB8AC3E}">
        <p14:creationId xmlns:p14="http://schemas.microsoft.com/office/powerpoint/2010/main" val="290192892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D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F741D69-1BE5-AD48-A666-FC24587AAC0C}" type="slidenum">
              <a:rPr lang="en-DE" smtClean="0"/>
              <a:t>12</a:t>
            </a:fld>
            <a:endParaRPr lang="en-DE"/>
          </a:p>
        </p:txBody>
      </p:sp>
    </p:spTree>
    <p:extLst>
      <p:ext uri="{BB962C8B-B14F-4D97-AF65-F5344CB8AC3E}">
        <p14:creationId xmlns:p14="http://schemas.microsoft.com/office/powerpoint/2010/main" val="105341104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D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F741D69-1BE5-AD48-A666-FC24587AAC0C}" type="slidenum">
              <a:rPr lang="en-DE" smtClean="0"/>
              <a:t>13</a:t>
            </a:fld>
            <a:endParaRPr lang="en-DE"/>
          </a:p>
        </p:txBody>
      </p:sp>
    </p:spTree>
    <p:extLst>
      <p:ext uri="{BB962C8B-B14F-4D97-AF65-F5344CB8AC3E}">
        <p14:creationId xmlns:p14="http://schemas.microsoft.com/office/powerpoint/2010/main" val="344595440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D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F741D69-1BE5-AD48-A666-FC24587AAC0C}" type="slidenum">
              <a:rPr lang="en-DE" smtClean="0"/>
              <a:t>14</a:t>
            </a:fld>
            <a:endParaRPr lang="en-DE"/>
          </a:p>
        </p:txBody>
      </p:sp>
    </p:spTree>
    <p:extLst>
      <p:ext uri="{BB962C8B-B14F-4D97-AF65-F5344CB8AC3E}">
        <p14:creationId xmlns:p14="http://schemas.microsoft.com/office/powerpoint/2010/main" val="392515843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D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F741D69-1BE5-AD48-A666-FC24587AAC0C}" type="slidenum">
              <a:rPr lang="en-DE" smtClean="0"/>
              <a:t>15</a:t>
            </a:fld>
            <a:endParaRPr lang="en-DE"/>
          </a:p>
        </p:txBody>
      </p:sp>
    </p:spTree>
    <p:extLst>
      <p:ext uri="{BB962C8B-B14F-4D97-AF65-F5344CB8AC3E}">
        <p14:creationId xmlns:p14="http://schemas.microsoft.com/office/powerpoint/2010/main" val="22484138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D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F741D69-1BE5-AD48-A666-FC24587AAC0C}" type="slidenum">
              <a:rPr lang="en-DE" smtClean="0"/>
              <a:t>16</a:t>
            </a:fld>
            <a:endParaRPr lang="en-DE"/>
          </a:p>
        </p:txBody>
      </p:sp>
    </p:spTree>
    <p:extLst>
      <p:ext uri="{BB962C8B-B14F-4D97-AF65-F5344CB8AC3E}">
        <p14:creationId xmlns:p14="http://schemas.microsoft.com/office/powerpoint/2010/main" val="277389175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D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F741D69-1BE5-AD48-A666-FC24587AAC0C}" type="slidenum">
              <a:rPr lang="en-DE" smtClean="0"/>
              <a:t>17</a:t>
            </a:fld>
            <a:endParaRPr lang="en-DE"/>
          </a:p>
        </p:txBody>
      </p:sp>
    </p:spTree>
    <p:extLst>
      <p:ext uri="{BB962C8B-B14F-4D97-AF65-F5344CB8AC3E}">
        <p14:creationId xmlns:p14="http://schemas.microsoft.com/office/powerpoint/2010/main" val="348940318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D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F741D69-1BE5-AD48-A666-FC24587AAC0C}" type="slidenum">
              <a:rPr lang="en-DE" smtClean="0"/>
              <a:t>18</a:t>
            </a:fld>
            <a:endParaRPr lang="en-DE"/>
          </a:p>
        </p:txBody>
      </p:sp>
    </p:spTree>
    <p:extLst>
      <p:ext uri="{BB962C8B-B14F-4D97-AF65-F5344CB8AC3E}">
        <p14:creationId xmlns:p14="http://schemas.microsoft.com/office/powerpoint/2010/main" val="367378456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D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F741D69-1BE5-AD48-A666-FC24587AAC0C}" type="slidenum">
              <a:rPr lang="en-DE" smtClean="0"/>
              <a:t>19</a:t>
            </a:fld>
            <a:endParaRPr lang="en-DE"/>
          </a:p>
        </p:txBody>
      </p:sp>
    </p:spTree>
    <p:extLst>
      <p:ext uri="{BB962C8B-B14F-4D97-AF65-F5344CB8AC3E}">
        <p14:creationId xmlns:p14="http://schemas.microsoft.com/office/powerpoint/2010/main" val="218904247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D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F741D69-1BE5-AD48-A666-FC24587AAC0C}" type="slidenum">
              <a:rPr lang="en-DE" smtClean="0"/>
              <a:t>2</a:t>
            </a:fld>
            <a:endParaRPr lang="en-DE"/>
          </a:p>
        </p:txBody>
      </p:sp>
    </p:spTree>
    <p:extLst>
      <p:ext uri="{BB962C8B-B14F-4D97-AF65-F5344CB8AC3E}">
        <p14:creationId xmlns:p14="http://schemas.microsoft.com/office/powerpoint/2010/main" val="802189148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D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F741D69-1BE5-AD48-A666-FC24587AAC0C}" type="slidenum">
              <a:rPr lang="en-DE" smtClean="0"/>
              <a:t>20</a:t>
            </a:fld>
            <a:endParaRPr lang="en-DE"/>
          </a:p>
        </p:txBody>
      </p:sp>
    </p:spTree>
    <p:extLst>
      <p:ext uri="{BB962C8B-B14F-4D97-AF65-F5344CB8AC3E}">
        <p14:creationId xmlns:p14="http://schemas.microsoft.com/office/powerpoint/2010/main" val="753378083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D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F741D69-1BE5-AD48-A666-FC24587AAC0C}" type="slidenum">
              <a:rPr lang="en-DE" smtClean="0"/>
              <a:t>21</a:t>
            </a:fld>
            <a:endParaRPr lang="en-DE"/>
          </a:p>
        </p:txBody>
      </p:sp>
    </p:spTree>
    <p:extLst>
      <p:ext uri="{BB962C8B-B14F-4D97-AF65-F5344CB8AC3E}">
        <p14:creationId xmlns:p14="http://schemas.microsoft.com/office/powerpoint/2010/main" val="1370851226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D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F741D69-1BE5-AD48-A666-FC24587AAC0C}" type="slidenum">
              <a:rPr lang="en-DE" smtClean="0"/>
              <a:t>22</a:t>
            </a:fld>
            <a:endParaRPr lang="en-DE"/>
          </a:p>
        </p:txBody>
      </p:sp>
    </p:spTree>
    <p:extLst>
      <p:ext uri="{BB962C8B-B14F-4D97-AF65-F5344CB8AC3E}">
        <p14:creationId xmlns:p14="http://schemas.microsoft.com/office/powerpoint/2010/main" val="82725922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D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F741D69-1BE5-AD48-A666-FC24587AAC0C}" type="slidenum">
              <a:rPr lang="en-DE" smtClean="0"/>
              <a:t>23</a:t>
            </a:fld>
            <a:endParaRPr lang="en-DE"/>
          </a:p>
        </p:txBody>
      </p:sp>
    </p:spTree>
    <p:extLst>
      <p:ext uri="{BB962C8B-B14F-4D97-AF65-F5344CB8AC3E}">
        <p14:creationId xmlns:p14="http://schemas.microsoft.com/office/powerpoint/2010/main" val="3148968206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D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F741D69-1BE5-AD48-A666-FC24587AAC0C}" type="slidenum">
              <a:rPr lang="en-DE" smtClean="0"/>
              <a:t>24</a:t>
            </a:fld>
            <a:endParaRPr lang="en-DE"/>
          </a:p>
        </p:txBody>
      </p:sp>
    </p:spTree>
    <p:extLst>
      <p:ext uri="{BB962C8B-B14F-4D97-AF65-F5344CB8AC3E}">
        <p14:creationId xmlns:p14="http://schemas.microsoft.com/office/powerpoint/2010/main" val="787761372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D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F741D69-1BE5-AD48-A666-FC24587AAC0C}" type="slidenum">
              <a:rPr lang="en-DE" smtClean="0"/>
              <a:t>25</a:t>
            </a:fld>
            <a:endParaRPr lang="en-DE"/>
          </a:p>
        </p:txBody>
      </p:sp>
    </p:spTree>
    <p:extLst>
      <p:ext uri="{BB962C8B-B14F-4D97-AF65-F5344CB8AC3E}">
        <p14:creationId xmlns:p14="http://schemas.microsoft.com/office/powerpoint/2010/main" val="2786431750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D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F741D69-1BE5-AD48-A666-FC24587AAC0C}" type="slidenum">
              <a:rPr lang="en-DE" smtClean="0"/>
              <a:t>26</a:t>
            </a:fld>
            <a:endParaRPr lang="en-DE"/>
          </a:p>
        </p:txBody>
      </p:sp>
    </p:spTree>
    <p:extLst>
      <p:ext uri="{BB962C8B-B14F-4D97-AF65-F5344CB8AC3E}">
        <p14:creationId xmlns:p14="http://schemas.microsoft.com/office/powerpoint/2010/main" val="3872137992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D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F741D69-1BE5-AD48-A666-FC24587AAC0C}" type="slidenum">
              <a:rPr lang="en-DE" smtClean="0"/>
              <a:t>27</a:t>
            </a:fld>
            <a:endParaRPr lang="en-DE"/>
          </a:p>
        </p:txBody>
      </p:sp>
    </p:spTree>
    <p:extLst>
      <p:ext uri="{BB962C8B-B14F-4D97-AF65-F5344CB8AC3E}">
        <p14:creationId xmlns:p14="http://schemas.microsoft.com/office/powerpoint/2010/main" val="338774935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D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F741D69-1BE5-AD48-A666-FC24587AAC0C}" type="slidenum">
              <a:rPr lang="en-DE" smtClean="0"/>
              <a:t>3</a:t>
            </a:fld>
            <a:endParaRPr lang="en-DE"/>
          </a:p>
        </p:txBody>
      </p:sp>
    </p:spTree>
    <p:extLst>
      <p:ext uri="{BB962C8B-B14F-4D97-AF65-F5344CB8AC3E}">
        <p14:creationId xmlns:p14="http://schemas.microsoft.com/office/powerpoint/2010/main" val="392426645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D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F741D69-1BE5-AD48-A666-FC24587AAC0C}" type="slidenum">
              <a:rPr lang="en-DE" smtClean="0"/>
              <a:t>4</a:t>
            </a:fld>
            <a:endParaRPr lang="en-DE"/>
          </a:p>
        </p:txBody>
      </p:sp>
    </p:spTree>
    <p:extLst>
      <p:ext uri="{BB962C8B-B14F-4D97-AF65-F5344CB8AC3E}">
        <p14:creationId xmlns:p14="http://schemas.microsoft.com/office/powerpoint/2010/main" val="57877039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D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F741D69-1BE5-AD48-A666-FC24587AAC0C}" type="slidenum">
              <a:rPr lang="en-DE" smtClean="0"/>
              <a:t>5</a:t>
            </a:fld>
            <a:endParaRPr lang="en-DE"/>
          </a:p>
        </p:txBody>
      </p:sp>
    </p:spTree>
    <p:extLst>
      <p:ext uri="{BB962C8B-B14F-4D97-AF65-F5344CB8AC3E}">
        <p14:creationId xmlns:p14="http://schemas.microsoft.com/office/powerpoint/2010/main" val="86803110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D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F741D69-1BE5-AD48-A666-FC24587AAC0C}" type="slidenum">
              <a:rPr lang="en-DE" smtClean="0"/>
              <a:t>6</a:t>
            </a:fld>
            <a:endParaRPr lang="en-DE"/>
          </a:p>
        </p:txBody>
      </p:sp>
    </p:spTree>
    <p:extLst>
      <p:ext uri="{BB962C8B-B14F-4D97-AF65-F5344CB8AC3E}">
        <p14:creationId xmlns:p14="http://schemas.microsoft.com/office/powerpoint/2010/main" val="277283516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D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F741D69-1BE5-AD48-A666-FC24587AAC0C}" type="slidenum">
              <a:rPr lang="en-DE" smtClean="0"/>
              <a:t>7</a:t>
            </a:fld>
            <a:endParaRPr lang="en-DE"/>
          </a:p>
        </p:txBody>
      </p:sp>
    </p:spTree>
    <p:extLst>
      <p:ext uri="{BB962C8B-B14F-4D97-AF65-F5344CB8AC3E}">
        <p14:creationId xmlns:p14="http://schemas.microsoft.com/office/powerpoint/2010/main" val="419141557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DE" dirty="0"/>
              <a:t>Wie mache ich doofen</a:t>
            </a:r>
            <a:r>
              <a:rPr lang="en-DE" baseline="0" dirty="0"/>
              <a:t> Code wieder gut? Jeder wird mal doofen Code schreiben, und das ist OK. Denn ich habe die Lösung.</a:t>
            </a:r>
          </a:p>
          <a:p>
            <a:r>
              <a:rPr lang="en-DE" baseline="0" dirty="0"/>
              <a:t>Mit Refactorings kann man jederzeit seinen Code umstrukturieren. Eine Struktur die gestern Sinn ergeben hat, muss dies heute nicht tun.</a:t>
            </a:r>
          </a:p>
          <a:p>
            <a:r>
              <a:rPr lang="en-DE" baseline="0" dirty="0"/>
              <a:t>Vieles geht mittlerweile automatisch (z.B. extract method, inline variable / method, flip conditionals)</a:t>
            </a:r>
            <a:endParaRPr lang="en-D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F741D69-1BE5-AD48-A666-FC24587AAC0C}" type="slidenum">
              <a:rPr lang="en-DE" smtClean="0"/>
              <a:t>8</a:t>
            </a:fld>
            <a:endParaRPr lang="en-DE"/>
          </a:p>
        </p:txBody>
      </p:sp>
    </p:spTree>
    <p:extLst>
      <p:ext uri="{BB962C8B-B14F-4D97-AF65-F5344CB8AC3E}">
        <p14:creationId xmlns:p14="http://schemas.microsoft.com/office/powerpoint/2010/main" val="202059697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D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F741D69-1BE5-AD48-A666-FC24587AAC0C}" type="slidenum">
              <a:rPr lang="en-DE" smtClean="0"/>
              <a:t>9</a:t>
            </a:fld>
            <a:endParaRPr lang="en-DE"/>
          </a:p>
        </p:txBody>
      </p:sp>
    </p:spTree>
    <p:extLst>
      <p:ext uri="{BB962C8B-B14F-4D97-AF65-F5344CB8AC3E}">
        <p14:creationId xmlns:p14="http://schemas.microsoft.com/office/powerpoint/2010/main" val="326052362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01FC4F-9A4F-3490-63C6-76FD320F648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DE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EFFC90E-E573-8A19-6EAE-36708061F56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D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CFD779E-5275-BCF9-9959-4FE7596419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01C8D3-0453-DC4A-B321-B0CA9861D8D6}" type="datetimeFigureOut">
              <a:rPr lang="en-DE" smtClean="0"/>
              <a:t>05.12.22</a:t>
            </a:fld>
            <a:endParaRPr lang="en-D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6FCA5CF-F934-AE86-8FB3-132FF4B51F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D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5ED98F1-A634-7F96-5746-DB0AAE918A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F40D09-FDCA-DD45-8DF8-839B2AD477B9}" type="slidenum">
              <a:rPr lang="en-DE" smtClean="0"/>
              <a:t>‹#›</a:t>
            </a:fld>
            <a:endParaRPr lang="en-DE"/>
          </a:p>
        </p:txBody>
      </p:sp>
    </p:spTree>
    <p:extLst>
      <p:ext uri="{BB962C8B-B14F-4D97-AF65-F5344CB8AC3E}">
        <p14:creationId xmlns:p14="http://schemas.microsoft.com/office/powerpoint/2010/main" val="36715206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82D2A7-1299-8F8A-51E8-64D3A6EBF3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DE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033265D-B87E-BBF9-68B8-070F09BC678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D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325C479-C825-7030-2A66-A3A47ED7F3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01C8D3-0453-DC4A-B321-B0CA9861D8D6}" type="datetimeFigureOut">
              <a:rPr lang="en-DE" smtClean="0"/>
              <a:t>05.12.22</a:t>
            </a:fld>
            <a:endParaRPr lang="en-D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8EA4F8A-5D76-C175-DD4F-AF1ECDF369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D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75E72B4-946C-8D75-8990-40A549E339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F40D09-FDCA-DD45-8DF8-839B2AD477B9}" type="slidenum">
              <a:rPr lang="en-DE" smtClean="0"/>
              <a:t>‹#›</a:t>
            </a:fld>
            <a:endParaRPr lang="en-DE"/>
          </a:p>
        </p:txBody>
      </p:sp>
    </p:spTree>
    <p:extLst>
      <p:ext uri="{BB962C8B-B14F-4D97-AF65-F5344CB8AC3E}">
        <p14:creationId xmlns:p14="http://schemas.microsoft.com/office/powerpoint/2010/main" val="20275336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0C64568-370A-D37F-4E04-659A616DAF3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DE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7E357D4-8A90-CED4-D427-E37CA4A7C24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D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F256DA-5617-F3EB-C063-C5F01E391C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01C8D3-0453-DC4A-B321-B0CA9861D8D6}" type="datetimeFigureOut">
              <a:rPr lang="en-DE" smtClean="0"/>
              <a:t>05.12.22</a:t>
            </a:fld>
            <a:endParaRPr lang="en-D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FD1170D-3804-122F-061A-28F06F4FE7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D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F8F9A64-4229-C676-D7D8-A72D111D2E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F40D09-FDCA-DD45-8DF8-839B2AD477B9}" type="slidenum">
              <a:rPr lang="en-DE" smtClean="0"/>
              <a:t>‹#›</a:t>
            </a:fld>
            <a:endParaRPr lang="en-DE"/>
          </a:p>
        </p:txBody>
      </p:sp>
    </p:spTree>
    <p:extLst>
      <p:ext uri="{BB962C8B-B14F-4D97-AF65-F5344CB8AC3E}">
        <p14:creationId xmlns:p14="http://schemas.microsoft.com/office/powerpoint/2010/main" val="1435859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1BA809-8CAD-963E-19A6-8226AD3BEC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D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6DC0B15-F278-7309-6BD2-CE85D526B87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D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A0C2885-A56D-598E-553E-68BA5B9102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01C8D3-0453-DC4A-B321-B0CA9861D8D6}" type="datetimeFigureOut">
              <a:rPr lang="en-DE" smtClean="0"/>
              <a:t>05.12.22</a:t>
            </a:fld>
            <a:endParaRPr lang="en-D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7C4D4C5-EA12-CFA2-14C4-466B33A1BC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D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DF58C80-24FE-B94E-AEE2-6A89AC894D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F40D09-FDCA-DD45-8DF8-839B2AD477B9}" type="slidenum">
              <a:rPr lang="en-DE" smtClean="0"/>
              <a:t>‹#›</a:t>
            </a:fld>
            <a:endParaRPr lang="en-DE"/>
          </a:p>
        </p:txBody>
      </p:sp>
    </p:spTree>
    <p:extLst>
      <p:ext uri="{BB962C8B-B14F-4D97-AF65-F5344CB8AC3E}">
        <p14:creationId xmlns:p14="http://schemas.microsoft.com/office/powerpoint/2010/main" val="20880130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472040-0456-D74E-EC2A-9FB724D207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D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B797C05-208F-A807-576E-316491562DA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B730D31-CAD9-A676-24BB-093C6D18E6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01C8D3-0453-DC4A-B321-B0CA9861D8D6}" type="datetimeFigureOut">
              <a:rPr lang="en-DE" smtClean="0"/>
              <a:t>05.12.22</a:t>
            </a:fld>
            <a:endParaRPr lang="en-D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EB84341-5886-E81B-1919-E640AAF5AD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D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E710DFE-9305-91F3-4D9E-63E1C0EA6A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F40D09-FDCA-DD45-8DF8-839B2AD477B9}" type="slidenum">
              <a:rPr lang="en-DE" smtClean="0"/>
              <a:t>‹#›</a:t>
            </a:fld>
            <a:endParaRPr lang="en-DE"/>
          </a:p>
        </p:txBody>
      </p:sp>
    </p:spTree>
    <p:extLst>
      <p:ext uri="{BB962C8B-B14F-4D97-AF65-F5344CB8AC3E}">
        <p14:creationId xmlns:p14="http://schemas.microsoft.com/office/powerpoint/2010/main" val="32770673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20486F-25A4-428E-AEFE-0BB64CB3C0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D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78DF0C5-D36D-D7D4-9FBE-BDEDFE7A78A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DE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9FED5F1-39E6-388D-67C4-90A4DE93021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DE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79B8C5B-3C4F-D196-B024-2CEE928D00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01C8D3-0453-DC4A-B321-B0CA9861D8D6}" type="datetimeFigureOut">
              <a:rPr lang="en-DE" smtClean="0"/>
              <a:t>05.12.22</a:t>
            </a:fld>
            <a:endParaRPr lang="en-DE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8DBF11B-1A96-E2EF-56D8-01FB05A901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DE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6DB5C4D-CDE9-D01E-DD02-AE8F8DCE59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F40D09-FDCA-DD45-8DF8-839B2AD477B9}" type="slidenum">
              <a:rPr lang="en-DE" smtClean="0"/>
              <a:t>‹#›</a:t>
            </a:fld>
            <a:endParaRPr lang="en-DE"/>
          </a:p>
        </p:txBody>
      </p:sp>
    </p:spTree>
    <p:extLst>
      <p:ext uri="{BB962C8B-B14F-4D97-AF65-F5344CB8AC3E}">
        <p14:creationId xmlns:p14="http://schemas.microsoft.com/office/powerpoint/2010/main" val="2520404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6557CC-D071-503C-9B97-12511F8830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D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C9A180C-174D-2042-F938-32109C9FCB1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3DE55C2-2F37-8903-E163-A54F6F1CC46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DE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31C46E5-A6EF-DAE5-B03B-659174922FB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D75035A-640D-302B-8CC4-CBA65A369B1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DE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4771A71-71F3-26FF-B106-4C3070E8DB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01C8D3-0453-DC4A-B321-B0CA9861D8D6}" type="datetimeFigureOut">
              <a:rPr lang="en-DE" smtClean="0"/>
              <a:t>05.12.22</a:t>
            </a:fld>
            <a:endParaRPr lang="en-DE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A14AB10D-4CBE-69B0-0919-37FDE7CD0D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DE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6A4842C-F0FE-2852-6A88-B84F3D4C9C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F40D09-FDCA-DD45-8DF8-839B2AD477B9}" type="slidenum">
              <a:rPr lang="en-DE" smtClean="0"/>
              <a:t>‹#›</a:t>
            </a:fld>
            <a:endParaRPr lang="en-DE"/>
          </a:p>
        </p:txBody>
      </p:sp>
    </p:spTree>
    <p:extLst>
      <p:ext uri="{BB962C8B-B14F-4D97-AF65-F5344CB8AC3E}">
        <p14:creationId xmlns:p14="http://schemas.microsoft.com/office/powerpoint/2010/main" val="11681717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2AB4DE-A9D9-FF22-AB63-2D5CAE1D6B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DE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3FE047A-D04F-4231-1A7A-6F7F92DC66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01C8D3-0453-DC4A-B321-B0CA9861D8D6}" type="datetimeFigureOut">
              <a:rPr lang="en-DE" smtClean="0"/>
              <a:t>05.12.22</a:t>
            </a:fld>
            <a:endParaRPr lang="en-DE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AAC9C29-8C4F-EE08-D18E-944B5A1D5A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DE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BACFB04-0031-E252-36A8-48BA8BB6F8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F40D09-FDCA-DD45-8DF8-839B2AD477B9}" type="slidenum">
              <a:rPr lang="en-DE" smtClean="0"/>
              <a:t>‹#›</a:t>
            </a:fld>
            <a:endParaRPr lang="en-DE"/>
          </a:p>
        </p:txBody>
      </p:sp>
    </p:spTree>
    <p:extLst>
      <p:ext uri="{BB962C8B-B14F-4D97-AF65-F5344CB8AC3E}">
        <p14:creationId xmlns:p14="http://schemas.microsoft.com/office/powerpoint/2010/main" val="21277805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8829C5F-8105-5CF5-BE66-939452B83E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01C8D3-0453-DC4A-B321-B0CA9861D8D6}" type="datetimeFigureOut">
              <a:rPr lang="en-DE" smtClean="0"/>
              <a:t>05.12.22</a:t>
            </a:fld>
            <a:endParaRPr lang="en-DE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4778E06-B03B-966E-C38B-BD2E41740A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DE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CB2C041-0231-7CFE-BD73-C1DC831A32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F40D09-FDCA-DD45-8DF8-839B2AD477B9}" type="slidenum">
              <a:rPr lang="en-DE" smtClean="0"/>
              <a:t>‹#›</a:t>
            </a:fld>
            <a:endParaRPr lang="en-DE"/>
          </a:p>
        </p:txBody>
      </p:sp>
    </p:spTree>
    <p:extLst>
      <p:ext uri="{BB962C8B-B14F-4D97-AF65-F5344CB8AC3E}">
        <p14:creationId xmlns:p14="http://schemas.microsoft.com/office/powerpoint/2010/main" val="4201741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01942D-1654-061D-4A25-52D8655DF8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D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6C84787-2E1E-3CFB-52BB-B14C9F47E5A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DE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3820C17-2537-B96A-1D43-975DABEF898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76CBD9A-1B73-E5A1-698F-D068BAD314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01C8D3-0453-DC4A-B321-B0CA9861D8D6}" type="datetimeFigureOut">
              <a:rPr lang="en-DE" smtClean="0"/>
              <a:t>05.12.22</a:t>
            </a:fld>
            <a:endParaRPr lang="en-DE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5D0F6BC-6B48-D333-29A6-9E48672A02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DE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CD1E3DB-BB1D-EAB2-4A8F-940C639B75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F40D09-FDCA-DD45-8DF8-839B2AD477B9}" type="slidenum">
              <a:rPr lang="en-DE" smtClean="0"/>
              <a:t>‹#›</a:t>
            </a:fld>
            <a:endParaRPr lang="en-DE"/>
          </a:p>
        </p:txBody>
      </p:sp>
    </p:spTree>
    <p:extLst>
      <p:ext uri="{BB962C8B-B14F-4D97-AF65-F5344CB8AC3E}">
        <p14:creationId xmlns:p14="http://schemas.microsoft.com/office/powerpoint/2010/main" val="24273594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7B4409-0C6B-E366-B3B8-ED20885F89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DE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A2162AF-8BDF-0339-3A8D-B5CE23160D7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DE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BB1060A-DEE9-9BFE-84EF-1360B923F71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643CE02-94F7-4703-F1A9-CEEB637ACE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01C8D3-0453-DC4A-B321-B0CA9861D8D6}" type="datetimeFigureOut">
              <a:rPr lang="en-DE" smtClean="0"/>
              <a:t>05.12.22</a:t>
            </a:fld>
            <a:endParaRPr lang="en-DE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FE31F13-65CC-64FB-24B7-AB741D4218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DE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94C4A59-99A2-6CC4-EDAC-F3066CCAB8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F40D09-FDCA-DD45-8DF8-839B2AD477B9}" type="slidenum">
              <a:rPr lang="en-DE" smtClean="0"/>
              <a:t>‹#›</a:t>
            </a:fld>
            <a:endParaRPr lang="en-DE"/>
          </a:p>
        </p:txBody>
      </p:sp>
    </p:spTree>
    <p:extLst>
      <p:ext uri="{BB962C8B-B14F-4D97-AF65-F5344CB8AC3E}">
        <p14:creationId xmlns:p14="http://schemas.microsoft.com/office/powerpoint/2010/main" val="27767991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F9C4213-81AD-98DA-9B8E-EC15EF3F7F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D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BCE4E69-8BC3-ACEC-8D35-9D641CFA6F4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D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B416B56-E5D1-EA44-8E67-D9B7F92CDB1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01C8D3-0453-DC4A-B321-B0CA9861D8D6}" type="datetimeFigureOut">
              <a:rPr lang="en-DE" smtClean="0"/>
              <a:t>05.12.22</a:t>
            </a:fld>
            <a:endParaRPr lang="en-D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95B3D14-6CF4-A538-5761-15E9CDC2E0B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D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1B98CF5-C05F-D354-3A4D-52EB53FCBAC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0F40D09-FDCA-DD45-8DF8-839B2AD477B9}" type="slidenum">
              <a:rPr lang="en-DE" smtClean="0"/>
              <a:t>‹#›</a:t>
            </a:fld>
            <a:endParaRPr lang="en-DE"/>
          </a:p>
        </p:txBody>
      </p:sp>
    </p:spTree>
    <p:extLst>
      <p:ext uri="{BB962C8B-B14F-4D97-AF65-F5344CB8AC3E}">
        <p14:creationId xmlns:p14="http://schemas.microsoft.com/office/powerpoint/2010/main" val="8193331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hyperlink" Target="https://github.com/testdouble/contributing-tests/wiki/" TargetMode="External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refactoring.guru/" TargetMode="External"/><Relationship Id="rId5" Type="http://schemas.openxmlformats.org/officeDocument/2006/relationships/hyperlink" Target="https://tddmanifesto.com/exercises/" TargetMode="External"/><Relationship Id="rId4" Type="http://schemas.openxmlformats.org/officeDocument/2006/relationships/hyperlink" Target="https://tdd.mooc.fi/" TargetMode="External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informit.com/store/growing-object-oriented-software-guided-by-tests-9780321503626" TargetMode="External"/><Relationship Id="rId3" Type="http://schemas.openxmlformats.org/officeDocument/2006/relationships/hyperlink" Target="https://www.informit.com/store/refactoring-improving-the-design-of-existing-code-9780134757711" TargetMode="External"/><Relationship Id="rId7" Type="http://schemas.openxmlformats.org/officeDocument/2006/relationships/hyperlink" Target="https://www.informit.com/store/atdd-by-example-a-practical-guide-to-acceptance-test-9780132763233" TargetMode="External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informit.com/store/xunit-test-patterns-refactoring-test-code-9780132800051" TargetMode="External"/><Relationship Id="rId5" Type="http://schemas.openxmlformats.org/officeDocument/2006/relationships/hyperlink" Target="https://www.amazon.de/-/en/Robert-Martin/dp/0132350882" TargetMode="External"/><Relationship Id="rId4" Type="http://schemas.openxmlformats.org/officeDocument/2006/relationships/hyperlink" Target="https://www.informit.com/store/test-driven-development-by-example-9780321146533" TargetMode="External"/><Relationship Id="rId9" Type="http://schemas.openxmlformats.org/officeDocument/2006/relationships/hyperlink" Target="https://www.informit.com/store/developer-testing-building-quality-into-software-9780134291062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refactoring.guru/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jpeg"/><Relationship Id="rId4" Type="http://schemas.openxmlformats.org/officeDocument/2006/relationships/image" Target="../media/image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>
            <a:extLst>
              <a:ext uri="{FF2B5EF4-FFF2-40B4-BE49-F238E27FC236}">
                <a16:creationId xmlns:a16="http://schemas.microsoft.com/office/drawing/2014/main" id="{9A60A159-C02F-115D-F515-B08D263A643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1863" y="0"/>
            <a:ext cx="10326687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7571701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2F6A38-9A45-E496-2543-28A4D10300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DE" dirty="0"/>
              <a:t>TDD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8AA45BA8-BDAA-A3FD-3DFD-159BA939173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The idea of TDD is to convert requirements to test cases and force the requirements to be fulfilled by writing the tests first.</a:t>
            </a:r>
          </a:p>
          <a:p>
            <a:r>
              <a:rPr lang="en-GB" dirty="0"/>
              <a:t>Two approaches</a:t>
            </a:r>
          </a:p>
          <a:p>
            <a:pPr lvl="1"/>
            <a:r>
              <a:rPr lang="en-GB" dirty="0"/>
              <a:t>Chicago / Detroit TDD (bottom up)</a:t>
            </a:r>
          </a:p>
          <a:p>
            <a:pPr lvl="1"/>
            <a:r>
              <a:rPr lang="en-GB" dirty="0"/>
              <a:t>London TDD (top down)</a:t>
            </a:r>
            <a:endParaRPr lang="en-DE" dirty="0"/>
          </a:p>
        </p:txBody>
      </p:sp>
    </p:spTree>
    <p:extLst>
      <p:ext uri="{BB962C8B-B14F-4D97-AF65-F5344CB8AC3E}">
        <p14:creationId xmlns:p14="http://schemas.microsoft.com/office/powerpoint/2010/main" val="21374167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FBAD01-3114-B317-6604-C52E8BFD58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DE" dirty="0"/>
              <a:t>Process</a:t>
            </a:r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3F9B6E3A-C15C-F960-F185-AE7CDBC1044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28674" y="1487570"/>
            <a:ext cx="7543800" cy="50098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302199EB-8EC8-0D28-3FF6-BC66A9CFC0D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14975" y="1825625"/>
            <a:ext cx="5838824" cy="4351338"/>
          </a:xfrm>
        </p:spPr>
        <p:txBody>
          <a:bodyPr/>
          <a:lstStyle/>
          <a:p>
            <a:r>
              <a:rPr lang="en-DE" dirty="0"/>
              <a:t>Do not write more than</a:t>
            </a:r>
            <a:r>
              <a:rPr lang="en-DE" baseline="0" dirty="0"/>
              <a:t> necessary to make the test pass</a:t>
            </a:r>
          </a:p>
          <a:p>
            <a:r>
              <a:rPr lang="en-DE" baseline="0" dirty="0"/>
              <a:t>If you don’t know what to implement next, look at the user story prioritization</a:t>
            </a:r>
            <a:r>
              <a:rPr lang="en-DE" dirty="0"/>
              <a:t> (what is the next most important thing to do?)</a:t>
            </a:r>
            <a:r>
              <a:rPr lang="en-DE" baseline="0" dirty="0"/>
              <a:t> </a:t>
            </a:r>
          </a:p>
          <a:p>
            <a:pPr lvl="1"/>
            <a:r>
              <a:rPr lang="en-DE" baseline="0" dirty="0"/>
              <a:t>Plan ahead and break the tasks up if necessary.</a:t>
            </a:r>
          </a:p>
        </p:txBody>
      </p:sp>
    </p:spTree>
    <p:extLst>
      <p:ext uri="{BB962C8B-B14F-4D97-AF65-F5344CB8AC3E}">
        <p14:creationId xmlns:p14="http://schemas.microsoft.com/office/powerpoint/2010/main" val="15033784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470356-7A76-05C8-02E0-2AEFDF8D6B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DE" dirty="0"/>
              <a:t>Rules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DF19F55-E624-883F-8193-D9C899F65D1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GB" dirty="0"/>
              <a:t>Do not write production code that is more specific than the tests. </a:t>
            </a:r>
          </a:p>
          <a:p>
            <a:pPr lvl="1"/>
            <a:r>
              <a:rPr lang="en-GB" dirty="0"/>
              <a:t>Tests makes the test suite more specific.</a:t>
            </a:r>
          </a:p>
          <a:p>
            <a:pPr lvl="1"/>
            <a:r>
              <a:rPr lang="en-GB" dirty="0"/>
              <a:t>Production code makes the production app more general.</a:t>
            </a:r>
          </a:p>
          <a:p>
            <a:pPr marL="514350" indent="-514350">
              <a:buFont typeface="+mj-lt"/>
              <a:buAutoNum type="arabicPeriod"/>
            </a:pPr>
            <a:r>
              <a:rPr lang="en-GB" dirty="0"/>
              <a:t>Don’t go for the goal. Avoid the central behaviour as long as possible.</a:t>
            </a:r>
          </a:p>
          <a:p>
            <a:pPr marL="514350" indent="-514350">
              <a:buFont typeface="+mj-lt"/>
              <a:buAutoNum type="arabicPeriod"/>
            </a:pPr>
            <a:r>
              <a:rPr lang="en-GB" dirty="0"/>
              <a:t>Do not bring TDD to work if you’re not good at TDD. </a:t>
            </a:r>
          </a:p>
          <a:p>
            <a:pPr lvl="1"/>
            <a:r>
              <a:rPr lang="en-GB" dirty="0"/>
              <a:t>Trying to improve code by writing tests is never wrong. Just don’t force your team until you’re sure of what you’re doing.</a:t>
            </a:r>
          </a:p>
        </p:txBody>
      </p:sp>
    </p:spTree>
    <p:extLst>
      <p:ext uri="{BB962C8B-B14F-4D97-AF65-F5344CB8AC3E}">
        <p14:creationId xmlns:p14="http://schemas.microsoft.com/office/powerpoint/2010/main" val="17931391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9C02F1-0D38-8ED2-61DD-F112DFC0A5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DE" dirty="0"/>
              <a:t>Effects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00651C0-DBB4-543F-BB7B-1C650C89E40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DE" dirty="0"/>
              <a:t>💯% Test coverage</a:t>
            </a:r>
          </a:p>
          <a:p>
            <a:r>
              <a:rPr lang="en-DE" dirty="0"/>
              <a:t>If you break something, you’ll know it.</a:t>
            </a:r>
          </a:p>
          <a:p>
            <a:r>
              <a:rPr lang="en-DE" dirty="0"/>
              <a:t>More modular projects</a:t>
            </a:r>
          </a:p>
          <a:p>
            <a:r>
              <a:rPr lang="en-DE" dirty="0"/>
              <a:t>Examples of how to use code snippets</a:t>
            </a:r>
          </a:p>
          <a:p>
            <a:r>
              <a:rPr lang="en-DE" dirty="0"/>
              <a:t>T</a:t>
            </a:r>
            <a:r>
              <a:rPr lang="en-GB" dirty="0"/>
              <a:t>h</a:t>
            </a:r>
            <a:r>
              <a:rPr lang="en-DE" dirty="0"/>
              <a:t>ese all should (in theory) result in faster development speed later in the development cycle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95177E3-E433-04DE-B64F-C53C0592FD4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10912" y="4531427"/>
            <a:ext cx="4203192" cy="21443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63003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30C403-8D80-7669-8FFE-EF3425CAE2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DE" dirty="0"/>
              <a:t>When not</a:t>
            </a:r>
            <a:r>
              <a:rPr lang="en-DE" baseline="0" dirty="0"/>
              <a:t> to do</a:t>
            </a:r>
            <a:endParaRPr lang="en-DE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165019E-3B52-640B-9ED8-35217BA0237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If you’re in a professional setting and you’re not an expert.</a:t>
            </a:r>
          </a:p>
          <a:p>
            <a:r>
              <a:rPr lang="en-GB" dirty="0"/>
              <a:t>If you’re doing teamwork and you’re not an expert.</a:t>
            </a:r>
          </a:p>
          <a:p>
            <a:r>
              <a:rPr lang="en-GB" dirty="0"/>
              <a:t>Otherwise? Go for</a:t>
            </a:r>
            <a:r>
              <a:rPr lang="en-GB" baseline="0" dirty="0"/>
              <a:t> it.</a:t>
            </a:r>
            <a:endParaRPr lang="en-DE" dirty="0"/>
          </a:p>
        </p:txBody>
      </p:sp>
    </p:spTree>
    <p:extLst>
      <p:ext uri="{BB962C8B-B14F-4D97-AF65-F5344CB8AC3E}">
        <p14:creationId xmlns:p14="http://schemas.microsoft.com/office/powerpoint/2010/main" val="44922417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C76E9A-17B4-D9B9-C1A5-1AC38FB21C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DE" dirty="0"/>
              <a:t>How to write good Tests</a:t>
            </a:r>
          </a:p>
        </p:txBody>
      </p:sp>
      <p:pic>
        <p:nvPicPr>
          <p:cNvPr id="9218" name="Picture 2">
            <a:extLst>
              <a:ext uri="{FF2B5EF4-FFF2-40B4-BE49-F238E27FC236}">
                <a16:creationId xmlns:a16="http://schemas.microsoft.com/office/drawing/2014/main" id="{DE409785-6291-2D5F-32EC-5698FA63767B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9550" y="2036763"/>
            <a:ext cx="6692900" cy="37647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11458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FBB25F-521C-ED3A-0675-027752F728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b="1" dirty="0"/>
              <a:t>Differentiate between Integration and Unit Tests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35655C1F-9BC4-9601-9362-198FDA5BBB0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2597727" y="1687919"/>
            <a:ext cx="6996545" cy="48049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217334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F6C878-5C48-303C-F16C-B061B7D13B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b="1" dirty="0"/>
              <a:t>Isolate the Testable Logic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AA861FF-07E8-CF0E-F9A2-22380C06385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14512" y="2518253"/>
            <a:ext cx="8562975" cy="3307393"/>
          </a:xfrm>
          <a:prstGeom prst="rect">
            <a:avLst/>
          </a:prstGeom>
        </p:spPr>
      </p:pic>
      <p:sp>
        <p:nvSpPr>
          <p:cNvPr id="6" name="Rectangular Callout 5">
            <a:extLst>
              <a:ext uri="{FF2B5EF4-FFF2-40B4-BE49-F238E27FC236}">
                <a16:creationId xmlns:a16="http://schemas.microsoft.com/office/drawing/2014/main" id="{6B1E5D32-5B30-0436-46C0-47C275ACD239}"/>
              </a:ext>
            </a:extLst>
          </p:cNvPr>
          <p:cNvSpPr/>
          <p:nvPr/>
        </p:nvSpPr>
        <p:spPr>
          <a:xfrm>
            <a:off x="4972051" y="1462088"/>
            <a:ext cx="4129087" cy="827565"/>
          </a:xfrm>
          <a:prstGeom prst="wedgeRectCallout">
            <a:avLst>
              <a:gd name="adj1" fmla="val -28445"/>
              <a:gd name="adj2" fmla="val 83217"/>
            </a:avLst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DE" sz="2800" dirty="0">
                <a:solidFill>
                  <a:schemeClr val="tx1"/>
                </a:solidFill>
              </a:rPr>
              <a:t>Mock with Dependency Injection</a:t>
            </a:r>
          </a:p>
        </p:txBody>
      </p:sp>
      <p:sp>
        <p:nvSpPr>
          <p:cNvPr id="7" name="Rectangular Callout 6">
            <a:extLst>
              <a:ext uri="{FF2B5EF4-FFF2-40B4-BE49-F238E27FC236}">
                <a16:creationId xmlns:a16="http://schemas.microsoft.com/office/drawing/2014/main" id="{F19A1DA9-C2B2-15F8-858E-38A6533475D7}"/>
              </a:ext>
            </a:extLst>
          </p:cNvPr>
          <p:cNvSpPr/>
          <p:nvPr/>
        </p:nvSpPr>
        <p:spPr>
          <a:xfrm>
            <a:off x="10587037" y="3758166"/>
            <a:ext cx="1533526" cy="827565"/>
          </a:xfrm>
          <a:prstGeom prst="wedgeRectCallout">
            <a:avLst>
              <a:gd name="adj1" fmla="val -241799"/>
              <a:gd name="adj2" fmla="val 17612"/>
            </a:avLst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DE" sz="2800" dirty="0">
                <a:solidFill>
                  <a:schemeClr val="tx1"/>
                </a:solidFill>
              </a:rPr>
              <a:t>Patch &amp; Mock</a:t>
            </a:r>
          </a:p>
        </p:txBody>
      </p:sp>
      <p:sp>
        <p:nvSpPr>
          <p:cNvPr id="3" name="Frame 2">
            <a:extLst>
              <a:ext uri="{FF2B5EF4-FFF2-40B4-BE49-F238E27FC236}">
                <a16:creationId xmlns:a16="http://schemas.microsoft.com/office/drawing/2014/main" id="{441D7EA3-6CBC-3507-D599-E87AFA4910EE}"/>
              </a:ext>
            </a:extLst>
          </p:cNvPr>
          <p:cNvSpPr/>
          <p:nvPr/>
        </p:nvSpPr>
        <p:spPr>
          <a:xfrm>
            <a:off x="3108961" y="4478664"/>
            <a:ext cx="5373858" cy="698247"/>
          </a:xfrm>
          <a:prstGeom prst="frame">
            <a:avLst>
              <a:gd name="adj1" fmla="val 3350"/>
            </a:avLst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E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40718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6BFAF3-781B-3DD3-DA5C-88E145B1E7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b="1" dirty="0"/>
              <a:t>Follow Arrange, Act, Assert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BF01F72-FA8A-6CD7-6156-35F8C905964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199" y="1602763"/>
            <a:ext cx="10515599" cy="49415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861349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6BFAF3-781B-3DD3-DA5C-88E145B1E7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b="1" dirty="0"/>
              <a:t>Follow </a:t>
            </a:r>
            <a:r>
              <a:rPr lang="en-GB" b="1" dirty="0">
                <a:solidFill>
                  <a:srgbClr val="FF0000"/>
                </a:solidFill>
              </a:rPr>
              <a:t>Arrange</a:t>
            </a:r>
            <a:r>
              <a:rPr lang="en-GB" b="1" dirty="0"/>
              <a:t>, </a:t>
            </a:r>
            <a:r>
              <a:rPr lang="en-GB" b="1" dirty="0">
                <a:solidFill>
                  <a:schemeClr val="accent6"/>
                </a:solidFill>
              </a:rPr>
              <a:t>Act</a:t>
            </a:r>
            <a:r>
              <a:rPr lang="en-GB" b="1" dirty="0"/>
              <a:t>, </a:t>
            </a:r>
            <a:r>
              <a:rPr lang="en-GB" b="1" dirty="0">
                <a:solidFill>
                  <a:schemeClr val="accent1"/>
                </a:solidFill>
              </a:rPr>
              <a:t>Assert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BF01F72-FA8A-6CD7-6156-35F8C905964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199" y="1602763"/>
            <a:ext cx="10515599" cy="4941581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0E9F4913-2404-1C81-B187-B5B71168467A}"/>
              </a:ext>
            </a:extLst>
          </p:cNvPr>
          <p:cNvSpPr/>
          <p:nvPr/>
        </p:nvSpPr>
        <p:spPr>
          <a:xfrm>
            <a:off x="1400175" y="1602763"/>
            <a:ext cx="9801225" cy="2640625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E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20193702-707C-B321-2ED8-193220E559F4}"/>
              </a:ext>
            </a:extLst>
          </p:cNvPr>
          <p:cNvSpPr/>
          <p:nvPr/>
        </p:nvSpPr>
        <p:spPr>
          <a:xfrm>
            <a:off x="1400175" y="4288449"/>
            <a:ext cx="9801225" cy="966788"/>
          </a:xfrm>
          <a:prstGeom prst="rect">
            <a:avLst/>
          </a:prstGeom>
          <a:noFill/>
          <a:ln w="254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E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B3AB225D-A5A4-576D-D14B-09503F78CA53}"/>
              </a:ext>
            </a:extLst>
          </p:cNvPr>
          <p:cNvSpPr/>
          <p:nvPr/>
        </p:nvSpPr>
        <p:spPr>
          <a:xfrm>
            <a:off x="1400175" y="5300297"/>
            <a:ext cx="9801225" cy="1071927"/>
          </a:xfrm>
          <a:prstGeom prst="rect">
            <a:avLst/>
          </a:prstGeom>
          <a:noFill/>
          <a:ln w="254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E"/>
          </a:p>
        </p:txBody>
      </p:sp>
    </p:spTree>
    <p:extLst>
      <p:ext uri="{BB962C8B-B14F-4D97-AF65-F5344CB8AC3E}">
        <p14:creationId xmlns:p14="http://schemas.microsoft.com/office/powerpoint/2010/main" val="208175774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072B86-E36A-40F4-F764-67CF193A66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DE" dirty="0"/>
              <a:t>Motivation</a:t>
            </a:r>
          </a:p>
        </p:txBody>
      </p:sp>
      <p:pic>
        <p:nvPicPr>
          <p:cNvPr id="1028" name="Picture 4">
            <a:extLst>
              <a:ext uri="{FF2B5EF4-FFF2-40B4-BE49-F238E27FC236}">
                <a16:creationId xmlns:a16="http://schemas.microsoft.com/office/drawing/2014/main" id="{5D52EC98-CE14-E0E4-F127-29A2D192FFE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5092" y="1690688"/>
            <a:ext cx="3280655" cy="49588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>
            <a:extLst>
              <a:ext uri="{FF2B5EF4-FFF2-40B4-BE49-F238E27FC236}">
                <a16:creationId xmlns:a16="http://schemas.microsoft.com/office/drawing/2014/main" id="{CF15916A-1550-278C-74A5-FFED37144E3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33548" y="1690686"/>
            <a:ext cx="5473359" cy="49588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833803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F3B3C9-42D4-8771-C645-2D706E2FAF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DE" dirty="0"/>
              <a:t>Helpful Testing Resources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C0E663F-1A10-9CCF-F9AA-7C5BDE47EFF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DE" dirty="0"/>
              <a:t>J</a:t>
            </a:r>
            <a:r>
              <a:rPr lang="en-GB" dirty="0"/>
              <a:t>U</a:t>
            </a:r>
            <a:r>
              <a:rPr lang="en-DE" dirty="0"/>
              <a:t>nit and Unit Testing Frameworks for other languages</a:t>
            </a:r>
          </a:p>
          <a:p>
            <a:r>
              <a:rPr lang="en-DE" dirty="0"/>
              <a:t>Mocking</a:t>
            </a:r>
          </a:p>
          <a:p>
            <a:pPr lvl="1"/>
            <a:r>
              <a:rPr lang="en-DE" dirty="0"/>
              <a:t>Spoof the behaviour of another object with hard coded values</a:t>
            </a:r>
          </a:p>
          <a:p>
            <a:pPr lvl="1"/>
            <a:r>
              <a:rPr lang="en-DE" dirty="0"/>
              <a:t>Some Modules have built in mocking solutions</a:t>
            </a:r>
          </a:p>
          <a:p>
            <a:pPr lvl="2"/>
            <a:r>
              <a:rPr lang="en-DE" dirty="0"/>
              <a:t>Python e.g. request -&gt; response</a:t>
            </a:r>
          </a:p>
          <a:p>
            <a:r>
              <a:rPr lang="en-DE" dirty="0"/>
              <a:t>Dependency Injection</a:t>
            </a:r>
          </a:p>
          <a:p>
            <a:r>
              <a:rPr lang="en-DE" dirty="0"/>
              <a:t>Method patching</a:t>
            </a:r>
          </a:p>
        </p:txBody>
      </p:sp>
    </p:spTree>
    <p:extLst>
      <p:ext uri="{BB962C8B-B14F-4D97-AF65-F5344CB8AC3E}">
        <p14:creationId xmlns:p14="http://schemas.microsoft.com/office/powerpoint/2010/main" val="185236918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3FA49C-021B-D4BD-FD20-D2DEB4D59E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DE" dirty="0"/>
              <a:t>Dependency Injection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E3EF4F85-5451-E855-0820-B45395E01D9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458372" y="210381"/>
            <a:ext cx="7896231" cy="62824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071402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B0F94E-F115-78E8-4281-32D3D08F5C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DE" dirty="0"/>
              <a:t>Dependency</a:t>
            </a:r>
            <a:r>
              <a:rPr lang="en-DE" baseline="0" dirty="0"/>
              <a:t> Injection</a:t>
            </a:r>
            <a:endParaRPr lang="en-DE" dirty="0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6D0FCE40-61D5-345A-A65D-A6B39BCA99C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/>
          <a:srcRect b="5035"/>
          <a:stretch/>
        </p:blipFill>
        <p:spPr>
          <a:xfrm>
            <a:off x="436098" y="202699"/>
            <a:ext cx="6454925" cy="6290176"/>
          </a:xfrm>
          <a:prstGeom prst="rect">
            <a:avLst/>
          </a:prstGeom>
        </p:spPr>
      </p:pic>
      <p:sp>
        <p:nvSpPr>
          <p:cNvPr id="5" name="Frame 4">
            <a:extLst>
              <a:ext uri="{FF2B5EF4-FFF2-40B4-BE49-F238E27FC236}">
                <a16:creationId xmlns:a16="http://schemas.microsoft.com/office/drawing/2014/main" id="{FD392D5C-594B-DDF0-CD53-EB59C63385FB}"/>
              </a:ext>
            </a:extLst>
          </p:cNvPr>
          <p:cNvSpPr/>
          <p:nvPr/>
        </p:nvSpPr>
        <p:spPr>
          <a:xfrm>
            <a:off x="1111348" y="4065564"/>
            <a:ext cx="5416061" cy="1575582"/>
          </a:xfrm>
          <a:prstGeom prst="frame">
            <a:avLst>
              <a:gd name="adj1" fmla="val 3350"/>
            </a:avLst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E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766336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6D0FCE40-61D5-345A-A65D-A6B39BCA99C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/>
          <a:srcRect r="12316" b="13858"/>
          <a:stretch/>
        </p:blipFill>
        <p:spPr>
          <a:xfrm>
            <a:off x="436099" y="202699"/>
            <a:ext cx="5213352" cy="5255566"/>
          </a:xfrm>
          <a:prstGeom prst="rect">
            <a:avLst/>
          </a:prstGeom>
        </p:spPr>
      </p:pic>
      <p:sp>
        <p:nvSpPr>
          <p:cNvPr id="5" name="Frame 4">
            <a:extLst>
              <a:ext uri="{FF2B5EF4-FFF2-40B4-BE49-F238E27FC236}">
                <a16:creationId xmlns:a16="http://schemas.microsoft.com/office/drawing/2014/main" id="{FD392D5C-594B-DDF0-CD53-EB59C63385FB}"/>
              </a:ext>
            </a:extLst>
          </p:cNvPr>
          <p:cNvSpPr/>
          <p:nvPr/>
        </p:nvSpPr>
        <p:spPr>
          <a:xfrm>
            <a:off x="1126490" y="3766246"/>
            <a:ext cx="4522961" cy="1325563"/>
          </a:xfrm>
          <a:prstGeom prst="frame">
            <a:avLst>
              <a:gd name="adj1" fmla="val 4243"/>
            </a:avLst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E">
              <a:solidFill>
                <a:schemeClr val="tx1"/>
              </a:solidFill>
            </a:endParaRPr>
          </a:p>
        </p:txBody>
      </p:sp>
      <p:pic>
        <p:nvPicPr>
          <p:cNvPr id="3" name="Content Placeholder 3">
            <a:extLst>
              <a:ext uri="{FF2B5EF4-FFF2-40B4-BE49-F238E27FC236}">
                <a16:creationId xmlns:a16="http://schemas.microsoft.com/office/drawing/2014/main" id="{CB2351B7-6B00-AD5A-2B49-BD670D76E5B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01802" y="202699"/>
            <a:ext cx="6185045" cy="4351338"/>
          </a:xfrm>
          <a:prstGeom prst="rect">
            <a:avLst/>
          </a:prstGeom>
        </p:spPr>
      </p:pic>
      <p:sp>
        <p:nvSpPr>
          <p:cNvPr id="6" name="Frame 5">
            <a:extLst>
              <a:ext uri="{FF2B5EF4-FFF2-40B4-BE49-F238E27FC236}">
                <a16:creationId xmlns:a16="http://schemas.microsoft.com/office/drawing/2014/main" id="{B62FB654-E629-859F-CBC9-8565B5CCFE45}"/>
              </a:ext>
            </a:extLst>
          </p:cNvPr>
          <p:cNvSpPr/>
          <p:nvPr/>
        </p:nvSpPr>
        <p:spPr>
          <a:xfrm>
            <a:off x="6977575" y="3235570"/>
            <a:ext cx="2926080" cy="942535"/>
          </a:xfrm>
          <a:prstGeom prst="frame">
            <a:avLst>
              <a:gd name="adj1" fmla="val 4243"/>
            </a:avLst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E">
              <a:solidFill>
                <a:schemeClr val="tx1"/>
              </a:solidFill>
            </a:endParaRPr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90050880-975E-E4F3-1DA6-DA1142DD0B40}"/>
              </a:ext>
            </a:extLst>
          </p:cNvPr>
          <p:cNvCxnSpPr/>
          <p:nvPr/>
        </p:nvCxnSpPr>
        <p:spPr>
          <a:xfrm flipH="1" flipV="1">
            <a:off x="2855742" y="506437"/>
            <a:ext cx="4375052" cy="492369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006B628F-359D-F37F-3752-ECB6F7F23C43}"/>
              </a:ext>
            </a:extLst>
          </p:cNvPr>
          <p:cNvCxnSpPr/>
          <p:nvPr/>
        </p:nvCxnSpPr>
        <p:spPr>
          <a:xfrm flipH="1">
            <a:off x="2715065" y="1871003"/>
            <a:ext cx="4515729" cy="239151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FF1368A2-1245-F133-1FB3-1BA4EC2F58A2}"/>
              </a:ext>
            </a:extLst>
          </p:cNvPr>
          <p:cNvCxnSpPr/>
          <p:nvPr/>
        </p:nvCxnSpPr>
        <p:spPr>
          <a:xfrm flipH="1">
            <a:off x="2715065" y="2743200"/>
            <a:ext cx="4515729" cy="239151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DEE1CAD2-93C5-34CA-0BCF-F2E95B5D4494}"/>
              </a:ext>
            </a:extLst>
          </p:cNvPr>
          <p:cNvCxnSpPr/>
          <p:nvPr/>
        </p:nvCxnSpPr>
        <p:spPr>
          <a:xfrm flipH="1" flipV="1">
            <a:off x="2616591" y="1575582"/>
            <a:ext cx="4614203" cy="1167618"/>
          </a:xfrm>
          <a:prstGeom prst="straightConnector1">
            <a:avLst/>
          </a:prstGeom>
          <a:ln w="28575">
            <a:solidFill>
              <a:srgbClr val="FF0000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2084290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0FF626-3603-CF95-2E73-E3768E708A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DE" dirty="0"/>
              <a:t>Exercises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6C1F8E6-5492-981A-F603-159548AE31A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2 Minute TDD</a:t>
            </a:r>
          </a:p>
          <a:p>
            <a:r>
              <a:rPr lang="en-GB" dirty="0"/>
              <a:t>Katas</a:t>
            </a:r>
          </a:p>
          <a:p>
            <a:pPr lvl="1"/>
            <a:r>
              <a:rPr lang="en-GB" dirty="0"/>
              <a:t>Program a calculator </a:t>
            </a:r>
          </a:p>
          <a:p>
            <a:pPr lvl="1"/>
            <a:r>
              <a:rPr lang="en-GB" dirty="0"/>
              <a:t>Program a calculator that uses strings (terms) as inputs </a:t>
            </a:r>
          </a:p>
          <a:p>
            <a:pPr lvl="1"/>
            <a:r>
              <a:rPr lang="en-GB" dirty="0"/>
              <a:t>A program that converts </a:t>
            </a:r>
            <a:r>
              <a:rPr lang="en-GB" dirty="0" err="1"/>
              <a:t>ints</a:t>
            </a:r>
            <a:r>
              <a:rPr lang="en-GB" dirty="0"/>
              <a:t> to roman numerals </a:t>
            </a:r>
          </a:p>
          <a:p>
            <a:pPr lvl="1"/>
            <a:r>
              <a:rPr lang="en-GB" dirty="0"/>
              <a:t>A program that converts roman numerals to </a:t>
            </a:r>
            <a:r>
              <a:rPr lang="en-GB" dirty="0" err="1"/>
              <a:t>ints</a:t>
            </a:r>
            <a:endParaRPr lang="en-GB" dirty="0"/>
          </a:p>
          <a:p>
            <a:r>
              <a:rPr lang="en-GB" dirty="0"/>
              <a:t>Refactoring Katas</a:t>
            </a:r>
          </a:p>
          <a:p>
            <a:pPr lvl="1"/>
            <a:r>
              <a:rPr lang="en-GB" dirty="0"/>
              <a:t>Great to learn how to write tests in an existing code base without tests</a:t>
            </a:r>
            <a:endParaRPr lang="en-DE" dirty="0"/>
          </a:p>
        </p:txBody>
      </p:sp>
    </p:spTree>
    <p:extLst>
      <p:ext uri="{BB962C8B-B14F-4D97-AF65-F5344CB8AC3E}">
        <p14:creationId xmlns:p14="http://schemas.microsoft.com/office/powerpoint/2010/main" val="4805020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E92003-AAA6-6EF7-707E-421630890B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DE" dirty="0"/>
              <a:t>Other Remarks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2F7C203-70F8-18E7-86E7-62D42FA3FC3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Don’t write efficient code. Write code that is maintainable and then make it efficient.</a:t>
            </a:r>
          </a:p>
          <a:p>
            <a:r>
              <a:rPr lang="en-GB" dirty="0"/>
              <a:t>Unreadable code has probably more bugs than readable code, which can influence software security by creating exploitable vulnerabilities.</a:t>
            </a:r>
          </a:p>
          <a:p>
            <a:pPr lvl="1"/>
            <a:r>
              <a:rPr lang="en-GB" dirty="0"/>
              <a:t>Bugs are easier to identify in readable code than unreadable code. </a:t>
            </a:r>
          </a:p>
          <a:p>
            <a:pPr lvl="1"/>
            <a:r>
              <a:rPr lang="en-GB" dirty="0"/>
              <a:t>Bugs are also easier to fix in maintainable code. </a:t>
            </a:r>
          </a:p>
          <a:p>
            <a:pPr lvl="1"/>
            <a:r>
              <a:rPr lang="en-GB" dirty="0"/>
              <a:t>Therefore, readable and maintainable code is usually more secure.</a:t>
            </a:r>
          </a:p>
          <a:p>
            <a:pPr lvl="1"/>
            <a:r>
              <a:rPr lang="en-GB" dirty="0"/>
              <a:t>Only applies to code level bugs!</a:t>
            </a:r>
            <a:endParaRPr lang="en-DE" dirty="0"/>
          </a:p>
        </p:txBody>
      </p:sp>
    </p:spTree>
    <p:extLst>
      <p:ext uri="{BB962C8B-B14F-4D97-AF65-F5344CB8AC3E}">
        <p14:creationId xmlns:p14="http://schemas.microsoft.com/office/powerpoint/2010/main" val="5266432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DC1F16-ED6C-D6C1-2705-B5C8BEB418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DE" dirty="0"/>
              <a:t>References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AE10F6A-0CC5-C3E4-3216-4161B0D6D92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>
                <a:hlinkClick r:id="rId3"/>
              </a:rPr>
              <a:t>https://github.com/testdouble/contributing-tests/wiki/</a:t>
            </a:r>
            <a:endParaRPr lang="en-GB" dirty="0"/>
          </a:p>
          <a:p>
            <a:r>
              <a:rPr lang="en-GB" dirty="0">
                <a:hlinkClick r:id="rId4"/>
              </a:rPr>
              <a:t>https://tdd.mooc.fi/</a:t>
            </a:r>
            <a:endParaRPr lang="en-GB" dirty="0"/>
          </a:p>
          <a:p>
            <a:r>
              <a:rPr lang="en-GB" dirty="0">
                <a:hlinkClick r:id="rId5"/>
              </a:rPr>
              <a:t>https://tddmanifesto.com/exercises/</a:t>
            </a:r>
            <a:endParaRPr lang="en-GB" dirty="0"/>
          </a:p>
          <a:p>
            <a:r>
              <a:rPr lang="en-GB" dirty="0">
                <a:hlinkClick r:id="rId6"/>
              </a:rPr>
              <a:t>https://refactoring.guru/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2925511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3E4612-DE06-1D8C-0FF2-65F4FDDCCE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DE" dirty="0"/>
              <a:t>Cool Books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3AB89ED-D51C-7CEC-E823-8D846C2648B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en-GB" b="1" dirty="0"/>
              <a:t>The important ones</a:t>
            </a:r>
          </a:p>
          <a:p>
            <a:r>
              <a:rPr lang="en-GB" dirty="0"/>
              <a:t>Refactoring: Improving the design of existing code </a:t>
            </a:r>
            <a:r>
              <a:rPr lang="en-GB" dirty="0">
                <a:hlinkClick r:id="rId3"/>
              </a:rPr>
              <a:t>https://www.informit.com/store/refactoring-improving-the-design-of-existing-code-9780134757711</a:t>
            </a:r>
            <a:endParaRPr lang="en-GB" dirty="0"/>
          </a:p>
          <a:p>
            <a:r>
              <a:rPr lang="en-GB" dirty="0"/>
              <a:t>Test Driven Development by </a:t>
            </a:r>
            <a:r>
              <a:rPr lang="en-GB" dirty="0" err="1"/>
              <a:t>Example</a:t>
            </a:r>
            <a:r>
              <a:rPr lang="en-GB" dirty="0" err="1">
                <a:hlinkClick r:id="rId4"/>
              </a:rPr>
              <a:t>https</a:t>
            </a:r>
            <a:r>
              <a:rPr lang="en-GB" dirty="0">
                <a:hlinkClick r:id="rId4"/>
              </a:rPr>
              <a:t>://www.informit.com/store/test-driven-development-by-example-9780321146533</a:t>
            </a:r>
            <a:endParaRPr lang="en-GB" dirty="0"/>
          </a:p>
          <a:p>
            <a:r>
              <a:rPr lang="en-GB" dirty="0"/>
              <a:t>Clean Code </a:t>
            </a:r>
            <a:r>
              <a:rPr lang="en-GB" dirty="0">
                <a:hlinkClick r:id="rId5"/>
              </a:rPr>
              <a:t>https://www.amazon.de/-/en/Robert-Martin/dp/0132350882</a:t>
            </a:r>
            <a:endParaRPr lang="en-GB" dirty="0"/>
          </a:p>
          <a:p>
            <a:pPr marL="0" indent="0">
              <a:buNone/>
            </a:pPr>
            <a:r>
              <a:rPr lang="en-GB" b="1" dirty="0"/>
              <a:t>Other cool books</a:t>
            </a:r>
          </a:p>
          <a:p>
            <a:r>
              <a:rPr lang="en-GB" dirty="0">
                <a:hlinkClick r:id="rId6"/>
              </a:rPr>
              <a:t>https://www.informit.com/store/xunit-test-patterns-refactoring-test-code-9780132800051</a:t>
            </a:r>
            <a:endParaRPr lang="en-GB" dirty="0"/>
          </a:p>
          <a:p>
            <a:r>
              <a:rPr lang="en-GB" dirty="0">
                <a:hlinkClick r:id="rId7"/>
              </a:rPr>
              <a:t>https://www.informit.com/store/atdd-by-example-a-practical-guide-to-acceptance-test-9780132763233</a:t>
            </a:r>
            <a:endParaRPr lang="en-GB" dirty="0"/>
          </a:p>
          <a:p>
            <a:r>
              <a:rPr lang="en-GB" dirty="0">
                <a:hlinkClick r:id="rId8"/>
              </a:rPr>
              <a:t>https://www.informit.com/store/growing-object-oriented-software-guided-by-tests-9780321503626</a:t>
            </a:r>
            <a:endParaRPr lang="en-GB" dirty="0"/>
          </a:p>
          <a:p>
            <a:r>
              <a:rPr lang="en-GB" dirty="0">
                <a:hlinkClick r:id="rId9"/>
              </a:rPr>
              <a:t>https://www.informit.com/store/developer-testing-building-quality-into-software-9780134291062#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0258438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FEED75-D416-2083-2C3E-67D4A850EF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DE" dirty="0"/>
              <a:t>Disclaimer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D4EA4C3-071D-1FC2-10CB-494C8C7C6FC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DE" dirty="0"/>
              <a:t>TDD is hard and needs time invested.</a:t>
            </a:r>
          </a:p>
          <a:p>
            <a:r>
              <a:rPr lang="en-DE" dirty="0"/>
              <a:t>Take it step by step </a:t>
            </a:r>
            <a:r>
              <a:rPr lang="en-DE" dirty="0">
                <a:sym typeface="Wingdings" pitchFamily="2" charset="2"/>
              </a:rPr>
              <a:t></a:t>
            </a:r>
            <a:endParaRPr lang="en-DE" dirty="0"/>
          </a:p>
          <a:p>
            <a:endParaRPr lang="en-DE" dirty="0"/>
          </a:p>
        </p:txBody>
      </p:sp>
    </p:spTree>
    <p:extLst>
      <p:ext uri="{BB962C8B-B14F-4D97-AF65-F5344CB8AC3E}">
        <p14:creationId xmlns:p14="http://schemas.microsoft.com/office/powerpoint/2010/main" val="325557905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30880B-23C8-BA9C-1C09-4D89015880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DE" dirty="0"/>
              <a:t>Clean Code</a:t>
            </a:r>
          </a:p>
        </p:txBody>
      </p:sp>
      <p:pic>
        <p:nvPicPr>
          <p:cNvPr id="3074" name="Picture 2">
            <a:extLst>
              <a:ext uri="{FF2B5EF4-FFF2-40B4-BE49-F238E27FC236}">
                <a16:creationId xmlns:a16="http://schemas.microsoft.com/office/drawing/2014/main" id="{FE2E891B-58D3-FE40-2FED-4863E89FC62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789162"/>
            <a:ext cx="3714464" cy="49133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C52F43D-E21B-230F-4364-92140DA3D00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95556" y="1825625"/>
            <a:ext cx="6458243" cy="4351338"/>
          </a:xfrm>
        </p:spPr>
        <p:txBody>
          <a:bodyPr/>
          <a:lstStyle/>
          <a:p>
            <a:r>
              <a:rPr lang="en-DE" dirty="0"/>
              <a:t>Clean Code</a:t>
            </a:r>
            <a:r>
              <a:rPr lang="en-DE" baseline="0" dirty="0"/>
              <a:t> is intuitively understandable text</a:t>
            </a:r>
          </a:p>
          <a:p>
            <a:pPr lvl="1"/>
            <a:r>
              <a:rPr lang="en-GB" dirty="0"/>
              <a:t>N</a:t>
            </a:r>
            <a:r>
              <a:rPr lang="en-DE" dirty="0"/>
              <a:t>ot necessarily code, can be YAML, DBs, etc..</a:t>
            </a:r>
          </a:p>
          <a:p>
            <a:r>
              <a:rPr lang="en-DE" dirty="0"/>
              <a:t>80% of the life cycle of a project is maintenance, feature expansion and bug fixing.</a:t>
            </a:r>
          </a:p>
          <a:p>
            <a:r>
              <a:rPr lang="en-DE" dirty="0"/>
              <a:t>It’s not easy and requires experience.</a:t>
            </a:r>
          </a:p>
          <a:p>
            <a:pPr lvl="1"/>
            <a:r>
              <a:rPr lang="en-DE" dirty="0"/>
              <a:t>This experience can be learned by doing.</a:t>
            </a:r>
          </a:p>
        </p:txBody>
      </p:sp>
    </p:spTree>
    <p:extLst>
      <p:ext uri="{BB962C8B-B14F-4D97-AF65-F5344CB8AC3E}">
        <p14:creationId xmlns:p14="http://schemas.microsoft.com/office/powerpoint/2010/main" val="13026134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72460B-E1DE-7D39-D4F2-470F67F6B1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DE" dirty="0"/>
              <a:t>Code Smells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86B32D0-04CE-C0F4-EFAF-9BBB7F95D27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“What? How can code ‘smell’? - Well it doesn’t have a nose… but it definitely can stink!” - </a:t>
            </a:r>
            <a:r>
              <a:rPr lang="en-GB" dirty="0" err="1"/>
              <a:t>refactoring.guru</a:t>
            </a:r>
            <a:endParaRPr lang="en-GB" dirty="0"/>
          </a:p>
          <a:p>
            <a:r>
              <a:rPr lang="en-GB" dirty="0"/>
              <a:t>Code Smells are patterns that make code less readable.</a:t>
            </a:r>
          </a:p>
        </p:txBody>
      </p:sp>
      <p:pic>
        <p:nvPicPr>
          <p:cNvPr id="4098" name="Picture 2">
            <a:extLst>
              <a:ext uri="{FF2B5EF4-FFF2-40B4-BE49-F238E27FC236}">
                <a16:creationId xmlns:a16="http://schemas.microsoft.com/office/drawing/2014/main" id="{38EAC06C-44E5-EAD2-C3B8-12C5CC64A14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26000" y="-242094"/>
            <a:ext cx="2540000" cy="254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263339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91C0DECC-380B-A834-8F1D-BFE9BEFCD46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09800" y="230314"/>
            <a:ext cx="7772400" cy="63973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141917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8B46BC-A352-6FE5-D8AE-B144A43233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DE" dirty="0"/>
              <a:t>What happens when I don’t give a shit?</a:t>
            </a:r>
            <a:br>
              <a:rPr lang="en-DE" dirty="0"/>
            </a:br>
            <a:r>
              <a:rPr lang="en-DE" dirty="0"/>
              <a:t>My boss said it has to be done yesterday.</a:t>
            </a:r>
          </a:p>
        </p:txBody>
      </p:sp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9DE06252-72D5-139C-194C-53C2CCEFC37B}"/>
              </a:ext>
            </a:extLst>
          </p:cNvPr>
          <p:cNvCxnSpPr/>
          <p:nvPr/>
        </p:nvCxnSpPr>
        <p:spPr>
          <a:xfrm flipV="1">
            <a:off x="1466003" y="1690688"/>
            <a:ext cx="0" cy="3711306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61EFA915-8291-9B10-0850-B8F3EC5578E4}"/>
              </a:ext>
            </a:extLst>
          </p:cNvPr>
          <p:cNvCxnSpPr/>
          <p:nvPr/>
        </p:nvCxnSpPr>
        <p:spPr>
          <a:xfrm>
            <a:off x="1466003" y="5401994"/>
            <a:ext cx="7762403" cy="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05A24871-D2C7-5990-BF95-D3CFEE88CF14}"/>
              </a:ext>
            </a:extLst>
          </p:cNvPr>
          <p:cNvSpPr txBox="1"/>
          <p:nvPr/>
        </p:nvSpPr>
        <p:spPr>
          <a:xfrm>
            <a:off x="9087729" y="5753686"/>
            <a:ext cx="6495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DE" dirty="0"/>
              <a:t>Time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32773CF8-DE48-2A45-E6AF-D697DAA39F6F}"/>
              </a:ext>
            </a:extLst>
          </p:cNvPr>
          <p:cNvSpPr txBox="1"/>
          <p:nvPr/>
        </p:nvSpPr>
        <p:spPr>
          <a:xfrm>
            <a:off x="14067" y="1690687"/>
            <a:ext cx="140294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DE" dirty="0"/>
              <a:t>Cumulative</a:t>
            </a:r>
          </a:p>
          <a:p>
            <a:r>
              <a:rPr lang="en-DE" dirty="0"/>
              <a:t>Functionality</a:t>
            </a:r>
          </a:p>
        </p:txBody>
      </p:sp>
      <p:sp>
        <p:nvSpPr>
          <p:cNvPr id="18" name="Freeform 17">
            <a:extLst>
              <a:ext uri="{FF2B5EF4-FFF2-40B4-BE49-F238E27FC236}">
                <a16:creationId xmlns:a16="http://schemas.microsoft.com/office/drawing/2014/main" id="{321ECBF7-F4DA-060F-6CE3-1312BD74AAAC}"/>
              </a:ext>
            </a:extLst>
          </p:cNvPr>
          <p:cNvSpPr/>
          <p:nvPr/>
        </p:nvSpPr>
        <p:spPr>
          <a:xfrm>
            <a:off x="1477108" y="3918037"/>
            <a:ext cx="7666892" cy="1483957"/>
          </a:xfrm>
          <a:custGeom>
            <a:avLst/>
            <a:gdLst>
              <a:gd name="connsiteX0" fmla="*/ 0 w 7666892"/>
              <a:gd name="connsiteY0" fmla="*/ 1483957 h 1483957"/>
              <a:gd name="connsiteX1" fmla="*/ 1097280 w 7666892"/>
              <a:gd name="connsiteY1" fmla="*/ 400745 h 1483957"/>
              <a:gd name="connsiteX2" fmla="*/ 3756074 w 7666892"/>
              <a:gd name="connsiteY2" fmla="*/ 63120 h 1483957"/>
              <a:gd name="connsiteX3" fmla="*/ 7666892 w 7666892"/>
              <a:gd name="connsiteY3" fmla="*/ 20917 h 14839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666892" h="1483957">
                <a:moveTo>
                  <a:pt x="0" y="1483957"/>
                </a:moveTo>
                <a:cubicBezTo>
                  <a:pt x="235634" y="1060754"/>
                  <a:pt x="471268" y="637551"/>
                  <a:pt x="1097280" y="400745"/>
                </a:cubicBezTo>
                <a:cubicBezTo>
                  <a:pt x="1723292" y="163939"/>
                  <a:pt x="2661139" y="126425"/>
                  <a:pt x="3756074" y="63120"/>
                </a:cubicBezTo>
                <a:cubicBezTo>
                  <a:pt x="4851009" y="-185"/>
                  <a:pt x="6986954" y="-18941"/>
                  <a:pt x="7666892" y="20917"/>
                </a:cubicBezTo>
              </a:path>
            </a:pathLst>
          </a:cu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E"/>
          </a:p>
        </p:txBody>
      </p:sp>
      <p:sp>
        <p:nvSpPr>
          <p:cNvPr id="24" name="Freeform 23">
            <a:extLst>
              <a:ext uri="{FF2B5EF4-FFF2-40B4-BE49-F238E27FC236}">
                <a16:creationId xmlns:a16="http://schemas.microsoft.com/office/drawing/2014/main" id="{2904B850-9A84-F8BB-4FEB-CEDC2B733459}"/>
              </a:ext>
            </a:extLst>
          </p:cNvPr>
          <p:cNvSpPr/>
          <p:nvPr/>
        </p:nvSpPr>
        <p:spPr>
          <a:xfrm>
            <a:off x="1463040" y="1786597"/>
            <a:ext cx="5190978" cy="3601329"/>
          </a:xfrm>
          <a:custGeom>
            <a:avLst/>
            <a:gdLst>
              <a:gd name="connsiteX0" fmla="*/ 0 w 5190978"/>
              <a:gd name="connsiteY0" fmla="*/ 3601329 h 3601329"/>
              <a:gd name="connsiteX1" fmla="*/ 1026942 w 5190978"/>
              <a:gd name="connsiteY1" fmla="*/ 3108960 h 3601329"/>
              <a:gd name="connsiteX2" fmla="*/ 1786597 w 5190978"/>
              <a:gd name="connsiteY2" fmla="*/ 2616591 h 3601329"/>
              <a:gd name="connsiteX3" fmla="*/ 5190978 w 5190978"/>
              <a:gd name="connsiteY3" fmla="*/ 0 h 3601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190978" h="3601329">
                <a:moveTo>
                  <a:pt x="0" y="3601329"/>
                </a:moveTo>
                <a:cubicBezTo>
                  <a:pt x="364588" y="3437206"/>
                  <a:pt x="729176" y="3273083"/>
                  <a:pt x="1026942" y="3108960"/>
                </a:cubicBezTo>
                <a:cubicBezTo>
                  <a:pt x="1324708" y="2944837"/>
                  <a:pt x="1092591" y="3134751"/>
                  <a:pt x="1786597" y="2616591"/>
                </a:cubicBezTo>
                <a:cubicBezTo>
                  <a:pt x="2480603" y="2098431"/>
                  <a:pt x="3835790" y="1049215"/>
                  <a:pt x="5190978" y="0"/>
                </a:cubicBezTo>
              </a:path>
            </a:pathLst>
          </a:cu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E"/>
          </a:p>
        </p:txBody>
      </p: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D289B086-7385-743C-CC89-7A8A9247C64F}"/>
              </a:ext>
            </a:extLst>
          </p:cNvPr>
          <p:cNvCxnSpPr/>
          <p:nvPr/>
        </p:nvCxnSpPr>
        <p:spPr>
          <a:xfrm>
            <a:off x="3671668" y="4079631"/>
            <a:ext cx="0" cy="1575581"/>
          </a:xfrm>
          <a:prstGeom prst="line">
            <a:avLst/>
          </a:prstGeom>
          <a:ln w="28575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Box 26">
            <a:extLst>
              <a:ext uri="{FF2B5EF4-FFF2-40B4-BE49-F238E27FC236}">
                <a16:creationId xmlns:a16="http://schemas.microsoft.com/office/drawing/2014/main" id="{4CF3FB57-D450-2E2A-DBE9-3A510DB3AB0B}"/>
              </a:ext>
            </a:extLst>
          </p:cNvPr>
          <p:cNvSpPr txBox="1"/>
          <p:nvPr/>
        </p:nvSpPr>
        <p:spPr>
          <a:xfrm>
            <a:off x="8362530" y="3966942"/>
            <a:ext cx="10499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B</a:t>
            </a:r>
            <a:r>
              <a:rPr lang="en-DE" dirty="0"/>
              <a:t>ad code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11BFA914-3695-7E9C-3982-37C00B6944AB}"/>
              </a:ext>
            </a:extLst>
          </p:cNvPr>
          <p:cNvSpPr txBox="1"/>
          <p:nvPr/>
        </p:nvSpPr>
        <p:spPr>
          <a:xfrm>
            <a:off x="4785570" y="1786596"/>
            <a:ext cx="12038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Good</a:t>
            </a:r>
            <a:r>
              <a:rPr lang="en-DE" dirty="0"/>
              <a:t> code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4CBFDA02-F512-5F5C-A028-CFF9A70D8094}"/>
              </a:ext>
            </a:extLst>
          </p:cNvPr>
          <p:cNvSpPr txBox="1"/>
          <p:nvPr/>
        </p:nvSpPr>
        <p:spPr>
          <a:xfrm>
            <a:off x="2173798" y="5727337"/>
            <a:ext cx="313675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dirty="0"/>
              <a:t>P</a:t>
            </a:r>
            <a:r>
              <a:rPr lang="en-DE" dirty="0"/>
              <a:t>ayoff point</a:t>
            </a:r>
          </a:p>
          <a:p>
            <a:pPr algn="ctr"/>
            <a:r>
              <a:rPr lang="en-DE" dirty="0"/>
              <a:t>(appears in weeks, not months)</a:t>
            </a:r>
          </a:p>
        </p:txBody>
      </p:sp>
    </p:spTree>
    <p:extLst>
      <p:ext uri="{BB962C8B-B14F-4D97-AF65-F5344CB8AC3E}">
        <p14:creationId xmlns:p14="http://schemas.microsoft.com/office/powerpoint/2010/main" val="35151319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24" grpId="0" animBg="1"/>
      <p:bldP spid="27" grpId="0"/>
      <p:bldP spid="28" grpId="0"/>
      <p:bldP spid="2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704D70-A722-5CBD-292F-88955C5FD6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DE" dirty="0"/>
              <a:t>Refactoring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CAB3671-0A6B-0F55-BDCD-200710C54EB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A refactoring is a </a:t>
            </a:r>
            <a:r>
              <a:rPr lang="en-GB" b="1" dirty="0">
                <a:solidFill>
                  <a:srgbClr val="FF0000"/>
                </a:solidFill>
              </a:rPr>
              <a:t>structure changing</a:t>
            </a:r>
            <a:r>
              <a:rPr lang="en-GB" dirty="0"/>
              <a:t>, </a:t>
            </a:r>
            <a:r>
              <a:rPr lang="en-GB" b="1" dirty="0">
                <a:solidFill>
                  <a:schemeClr val="accent6"/>
                </a:solidFill>
              </a:rPr>
              <a:t>behaviour preserving </a:t>
            </a:r>
            <a:r>
              <a:rPr lang="en-GB" dirty="0"/>
              <a:t>process.</a:t>
            </a:r>
            <a:endParaRPr lang="en-DE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08FDF2AE-9521-1282-5625-88044A2D7E6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3048" y="2907212"/>
            <a:ext cx="3788585" cy="2392791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A94C70BE-30D7-C62F-4D74-178FEC819C8F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r="51634"/>
          <a:stretch/>
        </p:blipFill>
        <p:spPr>
          <a:xfrm>
            <a:off x="4626785" y="2907212"/>
            <a:ext cx="3380538" cy="2913258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B8445E51-D535-14E5-CFAA-53314003A611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52518"/>
          <a:stretch/>
        </p:blipFill>
        <p:spPr>
          <a:xfrm>
            <a:off x="8180149" y="2907212"/>
            <a:ext cx="3318803" cy="29132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02289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385D5C-D0C8-D622-FD5F-92425BC13D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DE" dirty="0"/>
              <a:t>Further</a:t>
            </a:r>
            <a:r>
              <a:rPr lang="en-DE" baseline="0" dirty="0"/>
              <a:t> Resources Clean Code, Code Smells &amp; Refactorings</a:t>
            </a:r>
            <a:endParaRPr lang="en-DE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48E89E9-EF50-9776-5B72-95D584758D0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>
                <a:hlinkClick r:id="rId3"/>
              </a:rPr>
              <a:t>h</a:t>
            </a:r>
            <a:r>
              <a:rPr lang="en-DE" dirty="0">
                <a:hlinkClick r:id="rId3"/>
              </a:rPr>
              <a:t>ttps://refactoring.guru</a:t>
            </a:r>
            <a:endParaRPr lang="en-DE" dirty="0"/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8EA3CC79-7A56-BEA3-906F-4298F7B3DB0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59164" y="2746327"/>
            <a:ext cx="2593561" cy="34306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6" name="Picture 2">
            <a:extLst>
              <a:ext uri="{FF2B5EF4-FFF2-40B4-BE49-F238E27FC236}">
                <a16:creationId xmlns:a16="http://schemas.microsoft.com/office/drawing/2014/main" id="{C3F51D4D-197F-34E7-C9B6-BE85072A4EB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90518" y="2746326"/>
            <a:ext cx="2625488" cy="34306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2303029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942</TotalTime>
  <Words>995</Words>
  <Application>Microsoft Macintosh PowerPoint</Application>
  <PresentationFormat>Widescreen</PresentationFormat>
  <Paragraphs>137</Paragraphs>
  <Slides>27</Slides>
  <Notes>27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31" baseType="lpstr">
      <vt:lpstr>Arial</vt:lpstr>
      <vt:lpstr>Calibri</vt:lpstr>
      <vt:lpstr>Calibri Light</vt:lpstr>
      <vt:lpstr>Office Theme</vt:lpstr>
      <vt:lpstr>PowerPoint Presentation</vt:lpstr>
      <vt:lpstr>Motivation</vt:lpstr>
      <vt:lpstr>Disclaimer</vt:lpstr>
      <vt:lpstr>Clean Code</vt:lpstr>
      <vt:lpstr>Code Smells</vt:lpstr>
      <vt:lpstr>PowerPoint Presentation</vt:lpstr>
      <vt:lpstr>What happens when I don’t give a shit? My boss said it has to be done yesterday.</vt:lpstr>
      <vt:lpstr>Refactoring</vt:lpstr>
      <vt:lpstr>Further Resources Clean Code, Code Smells &amp; Refactorings</vt:lpstr>
      <vt:lpstr>TDD</vt:lpstr>
      <vt:lpstr>Process</vt:lpstr>
      <vt:lpstr>Rules</vt:lpstr>
      <vt:lpstr>Effects</vt:lpstr>
      <vt:lpstr>When not to do</vt:lpstr>
      <vt:lpstr>How to write good Tests</vt:lpstr>
      <vt:lpstr>Differentiate between Integration and Unit Tests</vt:lpstr>
      <vt:lpstr>Isolate the Testable Logic</vt:lpstr>
      <vt:lpstr>Follow Arrange, Act, Assert</vt:lpstr>
      <vt:lpstr>Follow Arrange, Act, Assert</vt:lpstr>
      <vt:lpstr>Helpful Testing Resources</vt:lpstr>
      <vt:lpstr>Dependency Injection</vt:lpstr>
      <vt:lpstr>Dependency Injection</vt:lpstr>
      <vt:lpstr>PowerPoint Presentation</vt:lpstr>
      <vt:lpstr>Exercises</vt:lpstr>
      <vt:lpstr>Other Remarks</vt:lpstr>
      <vt:lpstr>References</vt:lpstr>
      <vt:lpstr>Cool Books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9808</dc:creator>
  <cp:lastModifiedBy>9808</cp:lastModifiedBy>
  <cp:revision>13</cp:revision>
  <dcterms:created xsi:type="dcterms:W3CDTF">2022-11-24T13:49:32Z</dcterms:created>
  <dcterms:modified xsi:type="dcterms:W3CDTF">2022-12-06T08:56:49Z</dcterms:modified>
</cp:coreProperties>
</file>